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108" d="100"/>
          <a:sy n="108" d="100"/>
        </p:scale>
        <p:origin x="4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2020 год и плановый период 2021 и 2022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2020 год и на плановый период 2021 и 2022 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2020-2022 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2020-2022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2020 год и плановый период 2021 и 2022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80751" y="2420345"/>
        <a:ext cx="2069120" cy="215681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2020 год и на плановый период 2021 и 2022 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6948" y="249225"/>
        <a:ext cx="3300942" cy="120336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2020-2022 годы</a:t>
          </a:r>
        </a:p>
      </dsp:txBody>
      <dsp:txXfrm>
        <a:off x="5531805" y="2681180"/>
        <a:ext cx="2043316" cy="1579371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59922" y="5404984"/>
        <a:ext cx="2608502" cy="120336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2020-2022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355" y="2785632"/>
        <a:ext cx="1541981" cy="1342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97991B-DFF7-4D66-A9A4-C92AA7BEED51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EBCE15-8FD6-4597-82B0-9A9E0D384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B1FA92-1F41-49F0-906D-37A132898978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6FBE8B-6047-41FC-B727-CD3A55E33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276A96-B3CC-469D-8286-0F1FFB67512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B22AC-B040-4DE7-AEBA-F32E1E081467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B2AAD-0EF6-42AA-8D16-D5E3A1767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AA63-36A3-45E3-8707-96213FC28023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3C38C-D882-4DCB-9A1A-E849A1909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6FF70-8059-47E6-8F18-91E987960289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F1C35-84C0-4793-A1CC-C663F5D74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5BDED-973B-4470-BA89-59B852A5C40F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94ABA-8FA3-475A-8689-2ADE7BBF8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4B88-52B7-4141-BEE2-EDFFE80D8867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364A-5DDD-427D-9C69-0AAD67DD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20954-EA42-45FD-B52B-C1562A8BC105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7C17C-A715-4D7C-9756-AD813DB9A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C764B-2135-499F-A4EA-5502B194E624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43142-293F-41B3-AA9A-40F46C935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080F0-877A-40A0-ABAB-0B8845240D62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9576-34EE-4184-8D4E-81B8D7C3E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6A027-B066-4577-8C44-A764F1CE6916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9351-8061-414C-BF5F-9FE62A5E3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1766-4A48-4F2B-87B1-F99CBC808520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A673B-DA29-4328-B52E-397BF8513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ACE50-DA41-456D-AD2E-F6702D59CB06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411A4-6F22-4B52-BF11-A034EC152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27FE2-3FD7-4A1C-B2AF-82F8F482E5C7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C71B7-2FCA-413E-96A0-846293538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5324A-5573-46D1-8A4B-83FF67D976B4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FDB13-FF15-47D0-B521-A8571714D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51B78-CA8B-4181-9607-45BF85C2674E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267BB-9727-4801-8E64-84B55E6DE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4851-FFE8-426B-9EB1-3876947E6E41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31068-91CB-4489-8DF6-A9F0B6F9D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17B8-21D1-4931-8A74-43A2E160C651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2CFBB-AD6F-483D-AD55-7F358E52A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6133A8-539F-4E9F-A064-5A0A6F1D8842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5B557E-ACDF-4252-8CE7-CA6EB2587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9063" y="809625"/>
            <a:ext cx="7754937" cy="4818063"/>
          </a:xfr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hangingPunct="1"/>
            <a:r>
              <a:rPr lang="ru-RU" sz="4900" smtClean="0">
                <a:solidFill>
                  <a:srgbClr val="FFFFFF"/>
                </a:solidFill>
              </a:rPr>
              <a:t/>
            </a:r>
            <a:br>
              <a:rPr lang="ru-RU" sz="4900" smtClean="0">
                <a:solidFill>
                  <a:srgbClr val="FFFFFF"/>
                </a:solidFill>
              </a:rPr>
            </a:br>
            <a:r>
              <a:rPr lang="ru-RU" sz="4900" smtClean="0">
                <a:solidFill>
                  <a:srgbClr val="FFFFFF"/>
                </a:solidFill>
              </a:rPr>
              <a:t> </a:t>
            </a:r>
            <a:r>
              <a:rPr lang="ru-RU" b="1" smtClean="0">
                <a:solidFill>
                  <a:srgbClr val="FFFFFF"/>
                </a:solidFill>
              </a:rPr>
              <a:t>Бюджет</a:t>
            </a:r>
            <a:r>
              <a:rPr lang="ru-RU" sz="4400" smtClean="0">
                <a:solidFill>
                  <a:srgbClr val="FFFFFF"/>
                </a:solidFill>
              </a:rPr>
              <a:t>                   КРАСНОВСКОГО СЕЛЬСКОГО ПОСЕЛЕНИЯ Тарасовского района </a:t>
            </a:r>
            <a:br>
              <a:rPr lang="ru-RU" sz="4400" smtClean="0">
                <a:solidFill>
                  <a:srgbClr val="FFFFFF"/>
                </a:solidFill>
              </a:rPr>
            </a:br>
            <a:r>
              <a:rPr lang="ru-RU" sz="4400" smtClean="0">
                <a:solidFill>
                  <a:srgbClr val="FFFFFF"/>
                </a:solidFill>
              </a:rPr>
              <a:t>на 20</a:t>
            </a:r>
            <a:r>
              <a:rPr lang="ru-RU" sz="4400" smtClean="0">
                <a:solidFill>
                  <a:srgbClr val="FFFFFF"/>
                </a:solidFill>
                <a:latin typeface="Arial" charset="0"/>
              </a:rPr>
              <a:t>20</a:t>
            </a:r>
            <a:r>
              <a:rPr lang="ru-RU" sz="4400" smtClean="0">
                <a:solidFill>
                  <a:srgbClr val="FFFFFF"/>
                </a:solidFill>
              </a:rPr>
              <a:t> год </a:t>
            </a:r>
            <a:br>
              <a:rPr lang="ru-RU" sz="4400" smtClean="0">
                <a:solidFill>
                  <a:srgbClr val="FFFFFF"/>
                </a:solidFill>
              </a:rPr>
            </a:br>
            <a:r>
              <a:rPr lang="ru-RU" sz="4400" smtClean="0">
                <a:solidFill>
                  <a:srgbClr val="FFFFFF"/>
                </a:solidFill>
              </a:rPr>
              <a:t>и на плановый период 202</a:t>
            </a:r>
            <a:r>
              <a:rPr lang="ru-RU" sz="4400" smtClean="0">
                <a:solidFill>
                  <a:srgbClr val="FFFFFF"/>
                </a:solidFill>
                <a:latin typeface="Arial" charset="0"/>
              </a:rPr>
              <a:t>1</a:t>
            </a:r>
            <a:r>
              <a:rPr lang="ru-RU" sz="4400" smtClean="0">
                <a:solidFill>
                  <a:srgbClr val="FFFFFF"/>
                </a:solidFill>
              </a:rPr>
              <a:t> и 202</a:t>
            </a:r>
            <a:r>
              <a:rPr lang="ru-RU" sz="4400" smtClean="0">
                <a:solidFill>
                  <a:srgbClr val="FFFFFF"/>
                </a:solidFill>
                <a:latin typeface="Arial" charset="0"/>
              </a:rPr>
              <a:t>2</a:t>
            </a:r>
            <a:r>
              <a:rPr lang="ru-RU" sz="4400" smtClean="0">
                <a:solidFill>
                  <a:srgbClr val="FFFFFF"/>
                </a:solidFill>
              </a:rPr>
              <a:t> 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58925" y="0"/>
          <a:ext cx="7212013" cy="1122363"/>
        </p:xfrm>
        <a:graphic>
          <a:graphicData uri="http://schemas.openxmlformats.org/drawingml/2006/table">
            <a:tbl>
              <a:tblPr/>
              <a:tblGrid>
                <a:gridCol w="721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2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Перечень муниципальных программ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на 2020-2022 годы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600" y="1449388"/>
            <a:ext cx="4300538" cy="7350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Красновского сельского поселения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19738" y="1425575"/>
            <a:ext cx="3376612" cy="7350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профилактика правонарушений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713" y="2446338"/>
            <a:ext cx="3195637" cy="9969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</a:rPr>
              <a:t>Развитие культуры и туризма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713" y="3752850"/>
            <a:ext cx="3195637" cy="7953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</a:rPr>
              <a:t>Развитие физической культуры и спорта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600" y="2493963"/>
            <a:ext cx="4300538" cy="9969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</a:rPr>
              <a:t>Защита населения и территории от чрезвычайных ситуаций, обеспечение пожарной безопасности людей на водных объектах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688" y="3716338"/>
            <a:ext cx="4210050" cy="7842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</a:rPr>
              <a:t>Охрана окружающей среды и рациональное природопользование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750" y="4702175"/>
            <a:ext cx="3836988" cy="8191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425" y="4833938"/>
            <a:ext cx="3082925" cy="7477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Муниципальная политика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236663" y="5741988"/>
            <a:ext cx="3648075" cy="8493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Управление муниципальными финансами и создание условий для эффективного управления муниципальными финансами</a:t>
            </a:r>
          </a:p>
        </p:txBody>
      </p:sp>
      <p:sp>
        <p:nvSpPr>
          <p:cNvPr id="2" name="Скругленный прямоугольник 25"/>
          <p:cNvSpPr/>
          <p:nvPr/>
        </p:nvSpPr>
        <p:spPr>
          <a:xfrm>
            <a:off x="5114925" y="5775325"/>
            <a:ext cx="3825875" cy="7651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>
                <a:solidFill>
                  <a:srgbClr val="000000"/>
                </a:solidFill>
                <a:cs typeface="Arial" charset="0"/>
              </a:rPr>
              <a:t>Энергоэффективность и развитие энергетики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/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общем объеме расходов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508125" y="1433513"/>
          <a:ext cx="7669213" cy="542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Диаграмма" r:id="rId3" imgW="7715267" imgH="5457780" progId="Excel.Chart.8">
                  <p:embed/>
                </p:oleObj>
              </mc:Choice>
              <mc:Fallback>
                <p:oleObj name="Диаграмма" r:id="rId3" imgW="7715267" imgH="5457780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1433513"/>
                        <a:ext cx="7669213" cy="542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2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algn="ctr" eaLnBrk="1" hangingPunct="1"/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Численность населения в Красновском сельском поселении Тарасовского района</a:t>
            </a: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225078"/>
              </p:ext>
            </p:extLst>
          </p:nvPr>
        </p:nvGraphicFramePr>
        <p:xfrm>
          <a:off x="1868488" y="1625600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2,899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8325" y="1063625"/>
            <a:ext cx="3675063" cy="46609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Финансовое обеспечение муниципальных учреждений</a:t>
            </a:r>
          </a:p>
          <a:p>
            <a:pPr algn="ctr"/>
            <a:endParaRPr lang="ru-RU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2020 год - 4 422,1 тыс. руб.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2021 год – 4 666,6 тыс. руб.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2022 год – 5 070,5 тыс. руб.</a:t>
            </a: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650" y="1698625"/>
            <a:ext cx="2435225" cy="3152775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Красновского сельского поселения Тарасовского района «Культурно-досуговый центр»</a:t>
            </a:r>
            <a:endParaRPr lang="ru-RU" sz="1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3514725" y="457200"/>
            <a:ext cx="2030413" cy="896938"/>
          </a:xfrm>
        </p:spPr>
        <p:txBody>
          <a:bodyPr/>
          <a:lstStyle/>
          <a:p>
            <a:pPr eaLnBrk="1" hangingPunct="1"/>
            <a:endParaRPr lang="ru-RU" sz="8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35893"/>
              </p:ext>
            </p:extLst>
          </p:nvPr>
        </p:nvGraphicFramePr>
        <p:xfrm>
          <a:off x="1054806" y="1270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950" y="0"/>
            <a:ext cx="7721600" cy="1463675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smtClean="0">
                <a:solidFill>
                  <a:srgbClr val="A65F12"/>
                </a:solidFill>
                <a:latin typeface="Times New Roman" pitchFamily="18" charset="0"/>
                <a:cs typeface="Times New Roman" pitchFamily="18" charset="0"/>
              </a:rPr>
              <a:t>БЮДЖЕТ КРАСНОВСКОГО СЕЛЬСКОГО ПОСЕЛЕНИЯ ТАРАСОВСКОГО РАЙОНА </a:t>
            </a:r>
            <a:br>
              <a:rPr lang="ru-RU" sz="2000" smtClean="0">
                <a:solidFill>
                  <a:srgbClr val="A65F1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A65F12"/>
                </a:solidFill>
                <a:latin typeface="Times New Roman" pitchFamily="18" charset="0"/>
                <a:cs typeface="Times New Roman" pitchFamily="18" charset="0"/>
              </a:rPr>
              <a:t>на 2020 год и на плановый период 2021 и 2022 годов направлен  </a:t>
            </a:r>
            <a:br>
              <a:rPr lang="ru-RU" sz="2000" smtClean="0">
                <a:solidFill>
                  <a:srgbClr val="A65F1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A65F12"/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81088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2375" y="5046663"/>
            <a:ext cx="6591300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</a:p>
        </p:txBody>
      </p:sp>
      <p:sp>
        <p:nvSpPr>
          <p:cNvPr id="7" name="Овал 6"/>
          <p:cNvSpPr/>
          <p:nvPr/>
        </p:nvSpPr>
        <p:spPr>
          <a:xfrm>
            <a:off x="3360738" y="1890713"/>
            <a:ext cx="46037" cy="4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463" y="1817688"/>
            <a:ext cx="7185025" cy="100806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Красновского сельского поселения Тарасовского района</a:t>
            </a:r>
          </a:p>
        </p:txBody>
      </p:sp>
      <p:sp>
        <p:nvSpPr>
          <p:cNvPr id="9" name="Овал 8"/>
          <p:cNvSpPr/>
          <p:nvPr/>
        </p:nvSpPr>
        <p:spPr>
          <a:xfrm>
            <a:off x="1081088" y="3503613"/>
            <a:ext cx="7137400" cy="93821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300"/>
            <a:ext cx="7235825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Красновского сельского поселения на период 2017-2028 годы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7463" y="3859213"/>
            <a:ext cx="3295650" cy="174625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38" y="1685925"/>
            <a:ext cx="4332287" cy="18764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1" name="Group 31"/>
          <p:cNvGraphicFramePr>
            <a:graphicFrameLocks noGrp="1"/>
          </p:cNvGraphicFramePr>
          <p:nvPr/>
        </p:nvGraphicFramePr>
        <p:xfrm>
          <a:off x="1365250" y="2035175"/>
          <a:ext cx="7180263" cy="4822827"/>
        </p:xfrm>
        <a:graphic>
          <a:graphicData uri="http://schemas.openxmlformats.org/drawingml/2006/table">
            <a:tbl>
              <a:tblPr/>
              <a:tblGrid>
                <a:gridCol w="181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Плановые бюджетные назначения на 20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Плановые бюджетные назначения на 202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2022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Доходы,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всего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956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249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Расходы,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956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249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296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III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.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Дефицит,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Профицит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7013" y="79375"/>
            <a:ext cx="7646987" cy="1890713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Красновского сельского поселения Тарасовского района на 2020-2022 год</a:t>
            </a:r>
          </a:p>
        </p:txBody>
      </p:sp>
      <p:sp>
        <p:nvSpPr>
          <p:cNvPr id="25629" name="TextBox 4"/>
          <p:cNvSpPr txBox="1">
            <a:spLocks noChangeArrowheads="1"/>
          </p:cNvSpPr>
          <p:nvPr/>
        </p:nvSpPr>
        <p:spPr bwMode="auto">
          <a:xfrm>
            <a:off x="6946900" y="1757363"/>
            <a:ext cx="954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Диаграмма 2"/>
          <p:cNvGraphicFramePr>
            <a:graphicFrameLocks/>
          </p:cNvGraphicFramePr>
          <p:nvPr/>
        </p:nvGraphicFramePr>
        <p:xfrm>
          <a:off x="1144588" y="0"/>
          <a:ext cx="7999412" cy="626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Диаграмма" r:id="rId3" imgW="7972433" imgH="6238890" progId="Excel.Chart.8">
                  <p:embed/>
                </p:oleObj>
              </mc:Choice>
              <mc:Fallback>
                <p:oleObj name="Диаграмма" r:id="rId3" imgW="7972433" imgH="6238890" progId="Excel.Char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0"/>
                        <a:ext cx="7999412" cy="626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6686550" y="676275"/>
            <a:ext cx="8937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993775" y="0"/>
            <a:ext cx="8150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Безвозмездные поступления от других бюджетов бюджетной системы Российской Федерации в бюджет Красновского сельского поселения Тарасовского района</a:t>
            </a:r>
          </a:p>
          <a:p>
            <a:endParaRPr lang="ru-RU">
              <a:latin typeface="Century Gothic" pitchFamily="34" charset="0"/>
            </a:endParaRPr>
          </a:p>
        </p:txBody>
      </p:sp>
      <p:graphicFrame>
        <p:nvGraphicFramePr>
          <p:cNvPr id="27688" name="Group 40"/>
          <p:cNvGraphicFramePr>
            <a:graphicFrameLocks noGrp="1"/>
          </p:cNvGraphicFramePr>
          <p:nvPr/>
        </p:nvGraphicFramePr>
        <p:xfrm>
          <a:off x="1535113" y="1100138"/>
          <a:ext cx="7178675" cy="5413694"/>
        </p:xfrm>
        <a:graphic>
          <a:graphicData uri="http://schemas.openxmlformats.org/drawingml/2006/table">
            <a:tbl>
              <a:tblPr/>
              <a:tblGrid>
                <a:gridCol w="307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AC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год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(проект)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AC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год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(проект)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AC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год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(проект)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AC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  <a:cs typeface="Arial" charset="0"/>
                        </a:rPr>
                        <a:t>565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2 648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2 690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из них: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Дотация на поддержку мер по обеспечению сбалансированности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1 865,3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2 066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2 470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Субвенция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07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3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Иные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2 496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374,1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3" name="Диаграмма 1"/>
          <p:cNvGraphicFramePr>
            <a:graphicFrameLocks/>
          </p:cNvGraphicFramePr>
          <p:nvPr/>
        </p:nvGraphicFramePr>
        <p:xfrm>
          <a:off x="271463" y="1474788"/>
          <a:ext cx="8740775" cy="532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Диаграмма" r:id="rId3" imgW="8639122" imgH="5267430" progId="Excel.Chart.8">
                  <p:embed/>
                </p:oleObj>
              </mc:Choice>
              <mc:Fallback>
                <p:oleObj name="Диаграмма" r:id="rId3" imgW="8639122" imgH="5267430" progId="Excel.Chart.8">
                  <p:embed/>
                  <p:pic>
                    <p:nvPicPr>
                      <p:cNvPr id="0" name="Диаграмма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474788"/>
                        <a:ext cx="8740775" cy="5329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3738" y="373063"/>
            <a:ext cx="66040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7875" y="280988"/>
            <a:ext cx="6638925" cy="915987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Динамика расходов бюджета Красновского сельского поселения Тарасовского района </a:t>
            </a:r>
            <a:br>
              <a:rPr lang="ru-RU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</a:br>
            <a:r>
              <a:rPr lang="ru-RU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в 2020-2022 годах</a:t>
            </a:r>
            <a:endParaRPr lang="ru-RU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1354138" y="0"/>
            <a:ext cx="7789862" cy="165735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«бюджет развития» Красновского сельского поселения Тарасовского района на 2020 год </a:t>
            </a:r>
            <a:br>
              <a:rPr lang="ru-RU" sz="2000" smtClean="0"/>
            </a:br>
            <a:r>
              <a:rPr lang="ru-RU" sz="2000" smtClean="0"/>
              <a:t>1</a:t>
            </a:r>
            <a:r>
              <a:rPr lang="ru-RU" sz="2000" smtClean="0">
                <a:latin typeface="Arial" charset="0"/>
              </a:rPr>
              <a:t>5</a:t>
            </a:r>
            <a:r>
              <a:rPr lang="ru-RU" sz="2000" smtClean="0"/>
              <a:t> </a:t>
            </a:r>
            <a:r>
              <a:rPr lang="ru-RU" sz="2000" smtClean="0">
                <a:latin typeface="Arial" charset="0"/>
              </a:rPr>
              <a:t>956</a:t>
            </a:r>
            <a:r>
              <a:rPr lang="ru-RU" sz="2000" smtClean="0"/>
              <a:t>,</a:t>
            </a:r>
            <a:r>
              <a:rPr lang="ru-RU" sz="2000" smtClean="0">
                <a:latin typeface="Arial" charset="0"/>
              </a:rPr>
              <a:t>1</a:t>
            </a:r>
            <a:r>
              <a:rPr lang="ru-RU" sz="2000" smtClean="0"/>
              <a:t> тыс. рублей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2043113" y="1817688"/>
            <a:ext cx="7100887" cy="4775200"/>
          </a:xfrm>
        </p:spPr>
        <p:txBody>
          <a:bodyPr/>
          <a:lstStyle/>
          <a:p>
            <a:pPr algn="ctr" eaLnBrk="1" hangingPunct="1"/>
            <a:endParaRPr lang="ru-RU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ru-RU" smtClean="0">
                <a:solidFill>
                  <a:srgbClr val="000000"/>
                </a:solidFill>
              </a:rPr>
              <a:t>Физическая культура и спорт</a:t>
            </a:r>
          </a:p>
          <a:p>
            <a:pPr algn="ctr" eaLnBrk="1" hangingPunct="1"/>
            <a:r>
              <a:rPr lang="ru-RU" smtClean="0">
                <a:solidFill>
                  <a:srgbClr val="000000"/>
                </a:solidFill>
              </a:rPr>
              <a:t>177.0</a:t>
            </a:r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252538" y="1817688"/>
            <a:ext cx="2393950" cy="154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Общегосударственные вопросы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7 165.3</a:t>
            </a:r>
          </a:p>
          <a:p>
            <a:pPr algn="ctr"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9675" y="1797050"/>
            <a:ext cx="2524125" cy="154463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Национальная оборона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20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  <a:r>
              <a:rPr lang="en-US">
                <a:solidFill>
                  <a:schemeClr val="tx1"/>
                </a:solidFill>
                <a:cs typeface="Arial" charset="0"/>
              </a:rPr>
              <a:t>.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</a:p>
          <a:p>
            <a:pPr algn="ctr"/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950" y="1804988"/>
            <a:ext cx="2686050" cy="1555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84.0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2538" y="3768725"/>
            <a:ext cx="2220912" cy="11715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000000"/>
                </a:solidFill>
                <a:cs typeface="Arial" charset="0"/>
              </a:rPr>
              <a:t>Национальная экономика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2 506</a:t>
            </a:r>
            <a:r>
              <a:rPr lang="ru-RU">
                <a:solidFill>
                  <a:srgbClr val="000000"/>
                </a:solidFill>
                <a:cs typeface="Arial" charset="0"/>
              </a:rPr>
              <a:t>.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46488" y="3768725"/>
            <a:ext cx="2287587" cy="11477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Жилищно-коммунальное хозяйство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1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323</a:t>
            </a:r>
            <a:r>
              <a:rPr lang="ru-RU">
                <a:solidFill>
                  <a:schemeClr val="tx1"/>
                </a:solidFill>
                <a:cs typeface="Arial" charset="0"/>
              </a:rPr>
              <a:t>.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40438" y="3729038"/>
            <a:ext cx="3103562" cy="12112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Образование 55,0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Культура 4 439.1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79550" y="5324475"/>
            <a:ext cx="3454400" cy="12557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Физическая культура и спорт 177.0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18163" y="5284788"/>
            <a:ext cx="3390900" cy="10779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2,1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1838</TotalTime>
  <Words>440</Words>
  <Application>Microsoft Office PowerPoint</Application>
  <PresentationFormat>Экран (4:3)</PresentationFormat>
  <Paragraphs>112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Диаграмма</vt:lpstr>
      <vt:lpstr>  Бюджет                   КРАСНОВСКОГО СЕЛЬСКОГО ПОСЕЛЕНИЯ Тарасовского района  на 2020 год  и на плановый период 2021 и 2022 годов</vt:lpstr>
      <vt:lpstr>Презентация PowerPoint</vt:lpstr>
      <vt:lpstr>БЮДЖЕТ КРАСНОВСКОГО СЕЛЬСКОГО ПОСЕЛЕНИЯ ТАРАСОВСКОГО РАЙОНА  на 2020 год и на плановый период 2021 и 2022 годов направлен   на решение следующих ключевых задач: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«бюджет развития» Красновского сельского поселения Тарасовского района на 2020 год  15 956,1 тыс. рублей</vt:lpstr>
      <vt:lpstr>Презентация PowerPoint</vt:lpstr>
      <vt:lpstr>Презентация PowerPoint</vt:lpstr>
      <vt:lpstr>Численность населения в Красновском сельском поселении Тарасовского района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235</cp:revision>
  <cp:lastPrinted>2018-01-10T10:21:39Z</cp:lastPrinted>
  <dcterms:created xsi:type="dcterms:W3CDTF">2014-05-06T10:06:48Z</dcterms:created>
  <dcterms:modified xsi:type="dcterms:W3CDTF">2020-02-12T07:55:24Z</dcterms:modified>
</cp:coreProperties>
</file>